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87" r:id="rId3"/>
    <p:sldId id="264" r:id="rId4"/>
    <p:sldId id="267" r:id="rId5"/>
    <p:sldId id="265" r:id="rId6"/>
    <p:sldId id="269" r:id="rId7"/>
    <p:sldId id="279" r:id="rId8"/>
    <p:sldId id="268" r:id="rId9"/>
    <p:sldId id="272" r:id="rId10"/>
    <p:sldId id="271" r:id="rId11"/>
    <p:sldId id="274" r:id="rId12"/>
    <p:sldId id="270" r:id="rId13"/>
    <p:sldId id="280" r:id="rId14"/>
    <p:sldId id="282" r:id="rId15"/>
    <p:sldId id="283" r:id="rId16"/>
    <p:sldId id="284" r:id="rId17"/>
    <p:sldId id="285" r:id="rId18"/>
    <p:sldId id="273" r:id="rId19"/>
    <p:sldId id="286" r:id="rId20"/>
    <p:sldId id="278" r:id="rId21"/>
    <p:sldId id="276" r:id="rId22"/>
    <p:sldId id="275" r:id="rId2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B6BB5-D651-4587-8093-B5DFF23408B1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EBD86D-BCBF-40E5-905C-C83843B1A3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EB9CB-5342-4ABF-9C13-215AF9BDD8BB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107CF-075B-4967-A3BF-AEC806135D4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29EEF-8949-4F41-BE16-A7836E855330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C4520-7097-4386-B55E-CD23FE919F8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8AAA801-114A-46B8-9259-89A13B92A56D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1895898-D65B-4747-9B26-17499F14186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B319A-0CA4-425A-A04C-4346E1FF6266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8B9F1-5754-4ED7-B4FA-A710610A150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74CA2B-67AB-426D-8DA1-E2CE095B86C5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1B6AF-AF93-40EA-A7B9-475412C03E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2F2D-AE22-4B73-B7AB-F14B138F961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4DAAC-7CCE-4268-91F2-1523AFE7BFD2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C7EDC-7844-4726-8CF3-C027662C2A1E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1D1D1-2F55-4521-94D7-053B254B281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59366-7FB3-4D8E-9973-A9F39672F77A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B6501-30D4-43E9-BEFC-77DEB4B4B07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00065C2-2991-4D39-BA94-8F3B527BFD53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61B7A22-03AF-4F59-BC73-A9A5EDE80EB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A457C-0951-46FD-B3C6-ACBE19A05AFB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3B64-40FD-4F00-B907-F818D9B42B0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med">
    <p:cover dir="u"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930B6E-76F7-4609-8692-4548EB54A2AE}" type="datetimeFigureOut">
              <a:rPr lang="pl-PL" smtClean="0"/>
              <a:pPr>
                <a:defRPr/>
              </a:pPr>
              <a:t>2020-05-13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046D55-7ACA-461E-A8E1-51198238E7F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spd="med">
    <p:cover dir="u"/>
    <p:sndAc>
      <p:stSnd>
        <p:snd r:embed="rId13" name="camera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odtytuł 2"/>
          <p:cNvSpPr>
            <a:spLocks noGrp="1"/>
          </p:cNvSpPr>
          <p:nvPr>
            <p:ph type="subTitle" idx="1"/>
          </p:nvPr>
        </p:nvSpPr>
        <p:spPr>
          <a:xfrm>
            <a:off x="457200" y="4143375"/>
            <a:ext cx="4953000" cy="2000250"/>
          </a:xfrm>
        </p:spPr>
        <p:txBody>
          <a:bodyPr>
            <a:normAutofit/>
          </a:bodyPr>
          <a:lstStyle/>
          <a:p>
            <a:pPr marL="63500"/>
            <a:r>
              <a:rPr lang="pl-PL" sz="1800" b="1" smtClean="0">
                <a:solidFill>
                  <a:srgbClr val="002060"/>
                </a:solidFill>
              </a:rPr>
              <a:t>Szkoła Podstawowa </a:t>
            </a:r>
          </a:p>
          <a:p>
            <a:pPr marL="63500"/>
            <a:r>
              <a:rPr lang="pl-PL" sz="1800" b="1" smtClean="0">
                <a:solidFill>
                  <a:srgbClr val="002060"/>
                </a:solidFill>
              </a:rPr>
              <a:t>im. Jana Pawła II w Rychłocicach</a:t>
            </a:r>
          </a:p>
          <a:p>
            <a:pPr marL="63500"/>
            <a:r>
              <a:rPr lang="pl-PL" sz="1800" b="1" i="1" smtClean="0">
                <a:solidFill>
                  <a:srgbClr val="002060"/>
                </a:solidFill>
              </a:rPr>
              <a:t>Małgorzata Tarnowska- </a:t>
            </a:r>
            <a:r>
              <a:rPr lang="pl-PL" sz="1800" smtClean="0">
                <a:solidFill>
                  <a:srgbClr val="002060"/>
                </a:solidFill>
              </a:rPr>
              <a:t>nauczyciel nauczania zintegrowanego </a:t>
            </a:r>
          </a:p>
          <a:p>
            <a:pPr marL="63500" algn="ctr"/>
            <a:r>
              <a:rPr lang="pl-PL" sz="1800" b="1" smtClean="0">
                <a:solidFill>
                  <a:srgbClr val="002060"/>
                </a:solidFill>
              </a:rPr>
              <a:t>14 maja 2020 r.</a:t>
            </a:r>
          </a:p>
        </p:txBody>
      </p:sp>
      <p:sp>
        <p:nvSpPr>
          <p:cNvPr id="5122" name="Tytuł 1"/>
          <p:cNvSpPr>
            <a:spLocks noGrp="1"/>
          </p:cNvSpPr>
          <p:nvPr>
            <p:ph type="ctrTitle"/>
          </p:nvPr>
        </p:nvSpPr>
        <p:spPr>
          <a:xfrm>
            <a:off x="457200" y="428605"/>
            <a:ext cx="8458200" cy="3071834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ial Rounded MT Bold" pitchFamily="34" charset="0"/>
              </a:rPr>
              <a:t>  </a:t>
            </a:r>
            <a:r>
              <a:rPr lang="pl-PL" sz="3600" dirty="0" smtClean="0">
                <a:solidFill>
                  <a:srgbClr val="002060"/>
                </a:solidFill>
                <a:latin typeface="Arial Rounded MT Bold" pitchFamily="34" charset="0"/>
              </a:rPr>
              <a:t>MAMO, TATO ,, Nie pal przy mnie, proszę”</a:t>
            </a:r>
            <a:r>
              <a:rPr lang="pl-PL" sz="36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pl-PL" sz="3600" dirty="0" smtClean="0">
                <a:latin typeface="Arial Rounded MT Bold" pitchFamily="34" charset="0"/>
              </a:rPr>
              <a:t>PALENIE TYTONIU, A ZDROWIE DZIECKA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Symbol zastępczy zawartości 3" descr="Dla+dzieci+w+wieku+przedszkolnym+bierne+palenia+oznacza+zwiększoną+częstość+występowania+chorób+takich+jak_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1" y="1428736"/>
            <a:ext cx="7858180" cy="5143536"/>
          </a:xfrm>
        </p:spPr>
      </p:pic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Zanim zapalimy papierosa przy dziecku, zastanówmy się, co jest dla nas najważniejsze…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Symbol zastępczy zawartości 3" descr="Palenie+bierne+-+konsekwencj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Dym papierosowy i jego wdychanie…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Symbol zastępczy zawartości 5" descr="Jak+palenie+wpływa+na+naukę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Mały bierny palacz…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Palenie tytoniu przez kobiety w ciąży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5346651"/>
          </a:xfrm>
        </p:spPr>
        <p:txBody>
          <a:bodyPr>
            <a:normAutofit/>
          </a:bodyPr>
          <a:lstStyle/>
          <a:p>
            <a:r>
              <a:rPr lang="pl-PL" dirty="0" smtClean="0"/>
              <a:t>Według danych Ośrodka Europejskiego Światowej Organizacji Zdrowia w Polsce ok. 20- 30% kobiet pali papierosy w czasie ciąży, a połowa nie będąca czynnymi palaczkami, narażona jest na palenie bierne.</a:t>
            </a:r>
          </a:p>
          <a:p>
            <a:r>
              <a:rPr lang="pl-PL" dirty="0" smtClean="0"/>
              <a:t>Szacuje się, że tylko co trzecia kobieta w Polsce rzuca nałóg w czasie ciąży.</a:t>
            </a:r>
            <a:endParaRPr lang="pl-PL" dirty="0"/>
          </a:p>
        </p:txBody>
      </p:sp>
      <p:pic>
        <p:nvPicPr>
          <p:cNvPr id="8" name="Symbol zastępczy zawartości 7" descr="Paląca-matka-w-ciąży-1140x670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17153"/>
            <a:ext cx="4059238" cy="2385693"/>
          </a:xfrm>
        </p:spPr>
      </p:pic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143116"/>
            <a:ext cx="4041648" cy="714380"/>
          </a:xfrm>
        </p:spPr>
        <p:txBody>
          <a:bodyPr>
            <a:normAutofit fontScale="85000" lnSpcReduction="10000"/>
          </a:bodyPr>
          <a:lstStyle/>
          <a:p>
            <a:r>
              <a:rPr lang="pl-PL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Palenie wiąże się ze wzrostem ryzyka powikłań podczas przebiegu ciąży, min.:</a:t>
            </a:r>
            <a:endParaRPr lang="pl-PL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81000" y="3143248"/>
            <a:ext cx="4041648" cy="3451471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ciąży pozamacicznej;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poronieniem samoistnym;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łożyska przodującego;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przedwczesnego odklejania łożyska;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przedwczesnego pęknięcia pęcherzyka płodowego.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718304" y="3143248"/>
            <a:ext cx="4041775" cy="3451470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opóźnieniem rozwoju wewnątrzmacicznego płodu;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przedwczesnego porodu;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niższej masy urodzeniowej;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urodzeń martwych dzieci;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nieprawidłowego rozwoju płodu, w tym z wadami wrodzonymi.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357166"/>
            <a:ext cx="8382000" cy="121444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Skutki palenia tytoniu przez kobiety w ciąży</a:t>
            </a:r>
            <a:endParaRPr lang="pl-PL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3"/>
          </p:nvPr>
        </p:nvSpPr>
        <p:spPr>
          <a:xfrm>
            <a:off x="4721225" y="2143116"/>
            <a:ext cx="4041775" cy="714380"/>
          </a:xfrm>
        </p:spPr>
        <p:txBody>
          <a:bodyPr>
            <a:normAutofit fontScale="92500"/>
          </a:bodyPr>
          <a:lstStyle/>
          <a:p>
            <a:r>
              <a:rPr lang="pl-PL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Palenie wiąże się ze wzrostem ryzyka pogorszenia wyników ciąży, min.:</a:t>
            </a:r>
            <a:endParaRPr lang="pl-PL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Palenie przez kobiety w ciąży prowadzi </a:t>
            </a:r>
            <a:b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kontaktu rozwijającego się mózgu </a:t>
            </a:r>
            <a:b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nienarodzonego dziecka z nikotyną</a:t>
            </a:r>
            <a:endParaRPr lang="pl-PL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5720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Dlatego po porodzie u dziecka mogą wystąpić objawy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głodu nikotynowego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Takie dzieci mogą urodzić się z objawami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zespołu odstawienia nikotyny: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są bardziej płaczliwe,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niespokojne,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gorzej śpią,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mają zaburzenia funkcji przewodu pokarmowego.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admin\Desktop\slid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Dzieci palących rodziców</a:t>
            </a:r>
            <a:endParaRPr lang="pl-PL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na całe życie pozostanie w nich zwiększona tolerancja nikotyny;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łatwiej uzależniają się od palenia papierosów;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częściej, niż dzieci matek niepalących, stają się palaczami;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dzieci mieszkające z palaczami charakteryzują się 3- krotnie wyższym ryzykiem stania się palaczami w przyszłości.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4f1e93b91db28_o_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0381"/>
            <a:ext cx="4059238" cy="4059238"/>
          </a:xfrm>
        </p:spPr>
      </p:pic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Papierosy, a młodzież</a:t>
            </a:r>
            <a:endParaRPr lang="pl-PL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palący mają o 25% gorsze wyniki w nauce.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odrabianie lekcji potrzebują więcej czasu.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Maja mniejszą zdolność zapamiętywania.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badaniach testowych popełniają więcej błędów.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Mają niższy wzrost i niższą wagę.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Maja mniejszy obwód klatki piersiowej.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Osiągają gorsze wyniki w sporcie.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admin\Desktop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303642"/>
            <a:ext cx="4059238" cy="30127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Symbol zastępczy zawartości 5" descr="DLACZEGO+MŁODZIEŻ+PAL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Chrońmy dzieci i młodzież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Rola środowiska w kształtowaniu postaw wobec palenia tytoniu</a:t>
            </a:r>
            <a:endParaRPr lang="pl-PL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352044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Środowiska rozwojowe dziecka: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rodzina;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instytucje wychowawcze (przedszkole, szkoła);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grupa rówieśnicza.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071934" y="2071678"/>
            <a:ext cx="4143404" cy="4703709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Rodzina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prawdopodobieństwo palenia papierosów wzrasta, gdy palą rodzice lub starsze rodzeństwo oraz gdy rodzice tolerują próby palenia przez dzieci.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Instytucje wychowawcze-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w szkole dzieci przyswajają sobie pewne nawyki, wzorując się na postawach i zachowaniach nauczycieli i wychowawców.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Grupa rówieśnicza-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wpływ autorytetów jak rodzina i nauczyciele maleje wraz z wiekiem dziecka i rozszerzaniem się kontaktów z rówieśnikami.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Program stanowi drugie ogniwo w cyklu </a:t>
            </a:r>
            <a:r>
              <a:rPr lang="pl-PL" dirty="0" smtClean="0">
                <a:solidFill>
                  <a:srgbClr val="002060"/>
                </a:solidFill>
              </a:rPr>
              <a:t>programów profilaktyki antytytoniowej</a:t>
            </a:r>
            <a:r>
              <a:rPr lang="pl-PL" dirty="0" smtClean="0"/>
              <a:t> inicjowanych przez </a:t>
            </a:r>
            <a:r>
              <a:rPr lang="pl-PL" dirty="0" smtClean="0">
                <a:solidFill>
                  <a:srgbClr val="002060"/>
                </a:solidFill>
              </a:rPr>
              <a:t>Państwowa Inspekcję Sanitarną we współpracy z resortem edukacji</a:t>
            </a:r>
            <a:r>
              <a:rPr lang="pl-PL" dirty="0" smtClean="0"/>
              <a:t>.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Cel główny programu:</a:t>
            </a:r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/>
              <a:t>Zmniejszenie narażenia dzieci na bierne palenie tytoniu.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Cele szczegółowe:</a:t>
            </a:r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/>
              <a:t>kształtowanie u dzieci postaw odpowiedzialności za zdrowie własne i swoich bliskich</a:t>
            </a:r>
          </a:p>
          <a:p>
            <a:r>
              <a:rPr lang="pl-PL" dirty="0" smtClean="0"/>
              <a:t>uświadomienie dzieciom, że palenie tytoniu jest szkodliwe dla zdrowia</a:t>
            </a:r>
          </a:p>
          <a:p>
            <a:r>
              <a:rPr lang="pl-PL" dirty="0" smtClean="0"/>
              <a:t>usystematyzowanie i poszerzenie informacji na temat zdrowia</a:t>
            </a:r>
          </a:p>
          <a:p>
            <a:r>
              <a:rPr lang="pl-PL" dirty="0" smtClean="0"/>
              <a:t>kształtowanie u dzieci postaw asertywnych, w sytuacji, gdy narażone są na bierne palenie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,,Nie pal przy mnie proszę”- X edycja</a:t>
            </a:r>
            <a:b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PROGRAM EDUKACJI ANTYNIKOTYNOWEJ  dla uczniów klas I-III szkoły podstawowej</a:t>
            </a:r>
            <a:endParaRPr lang="pl-PL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prezentacja- nie pal przy mnie\ulotka_str_2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ciągu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20 minut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tętno obniży się oraz ciśnienie krwi powróci do normy;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ciągu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8 godzin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ilość tlenu we krwi wzrośnie, a ilość tlenku węgla zmniejszy się;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ciągu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24 godzin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ryzyko ostrego zawału mięśnia sercowego znacznie się zmniejszy;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ciągu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28 godzin 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twoje zmysły smaku i węchu zaczną działać normalnie;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2 tygodni do 3 miesięcy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układ krążenia ulegnie wzmocnieniu, polepszy się kondycja fizyczna;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1 do 9 miesięcy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wydolność układu oddechowego poprawi się, wzrośnie wydolność płuc, ustąpią kaszel, duszności i zmęczenie;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1 roku 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ryzyko zachorowania na chorobę niedokrwienną  mięśnia sercowego zmniejszy się o połowę;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 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5 latach 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ryzyko zachorowania na raka płuc , raka jamy ustnej,  krtani, przełyku zmniejszy się o połowę, obniży się ryzyko wystąpienia udaru mózgu;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10 latach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ryzyko zachorowania na chorobę niedokrwienną serca będzie podobne  jak u osoby nigdy nie palącej;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15 latach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ryzyko zachorowania na raka płuc będzie podobne jak u  osoby nigdy nie palącej.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Korzyści zdrowotne z rzucenia palenia.</a:t>
            </a:r>
            <a:b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Kiedy zgasisz ostatniego papierosa, Twój organizm rozpocznie </a:t>
            </a:r>
            <a:b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proces oczyszczania się i regenerowania.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</a:rPr>
              <a:t>Dziękuję za uwagę</a:t>
            </a:r>
          </a:p>
        </p:txBody>
      </p:sp>
      <p:pic>
        <p:nvPicPr>
          <p:cNvPr id="16387" name="Symbol zastępczy zawartości 4" descr="Nil-Smoke-3-940x62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4951" y="2854036"/>
            <a:ext cx="2863735" cy="1911927"/>
          </a:xfrm>
        </p:spPr>
      </p:pic>
      <p:pic>
        <p:nvPicPr>
          <p:cNvPr id="6" name="Symbol zastępczy zawartości 5" descr="nie_pal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57686" y="1571612"/>
            <a:ext cx="4071966" cy="5000660"/>
          </a:xfrm>
        </p:spPr>
      </p:pic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Symbol zastępczy zawartości 4" descr="binder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71868" y="1214422"/>
            <a:ext cx="4429156" cy="5357850"/>
          </a:xfrm>
        </p:spPr>
      </p:pic>
      <p:sp>
        <p:nvSpPr>
          <p:cNvPr id="6147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2686040" cy="3714776"/>
          </a:xfrm>
        </p:spPr>
        <p:txBody>
          <a:bodyPr>
            <a:normAutofit/>
          </a:bodyPr>
          <a:lstStyle/>
          <a:p>
            <a:pPr marL="7938"/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uzależnienie od papierosów, tzw. nikotynizm wydaje się być pozornie bezpieczną praktyką, ponieważ jego negatywne skutki nie są widoczne natychmiast, co obserwuje się np. u osób przyjmujących narkotyki czy dopalacze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6286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solidFill>
                  <a:srgbClr val="002060"/>
                </a:solidFill>
              </a:rPr>
              <a:t>Złudzenie jest następujące:</a:t>
            </a:r>
            <a:endParaRPr lang="pl-PL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Symbol zastępczy zawartości 4" descr="składniki dymy tytoniowego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524000"/>
            <a:ext cx="4572000" cy="4572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2060"/>
                </a:solidFill>
              </a:rPr>
              <a:t>Dym papierosowy truje wszystkich</a:t>
            </a:r>
            <a:endParaRPr lang="pl-P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Najgroźniejszą konsekwencją zdrowotną palenia papierosów jest </a:t>
            </a:r>
            <a:r>
              <a:rPr lang="pl-PL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rak płuca</a:t>
            </a:r>
            <a:r>
              <a:rPr lang="pl-PL" sz="4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Jest to główna przyczyna zgonu z powodu chorób nowotworowych w Polsce. </a:t>
            </a:r>
            <a:r>
              <a:rPr lang="pl-PL" sz="4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Rocznie na raka płuca zapada ponad 20 tysięcy osób</a:t>
            </a:r>
            <a:r>
              <a:rPr lang="pl-PL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4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Oznacza to, że </a:t>
            </a:r>
            <a:r>
              <a:rPr lang="pl-PL" sz="4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każdego dnia 55 naszych rodaków 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dowiaduje się o </a:t>
            </a:r>
            <a:r>
              <a:rPr lang="pl-PL" sz="4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tragicznej diagnozie. 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Nowotwór ten występuje głównie u palaczy i osób narażonych na bierne palenie.</a:t>
            </a:r>
            <a:br>
              <a:rPr lang="pl-PL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Ważne: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- wypalenie tylko </a:t>
            </a:r>
            <a:r>
              <a:rPr lang="pl-PL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papierosów</a:t>
            </a:r>
            <a:r>
              <a:rPr lang="pl-PL" sz="4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dziennie </a:t>
            </a:r>
            <a:r>
              <a:rPr lang="pl-PL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trzykrotnie podnosi ryzyko zgonu</a:t>
            </a:r>
            <a:r>
              <a:rPr lang="pl-PL" sz="4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z powodu raka płuca</a:t>
            </a:r>
            <a:br>
              <a:rPr lang="pl-PL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objawy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 raka płuca pojawiają się zwykle dość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późno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 często dopiero wówczas, gdy nie jest możliwe wyleczenie</a:t>
            </a:r>
            <a:br>
              <a:rPr lang="pl-PL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- ryzyko zachorowania na raka płuc zmniejsza się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o połowę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 już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po 5 latach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 od momentu zaprzestania palenia, a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po 15 latach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 jest tak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niskie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 jak u osób nigdy niepalących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W krajach europejskich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co piąty przypadek raka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 jest powodowany przez palenie papierosów. Nałóg ten jest przyczyną ponad 80 proc. zachorowań na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raka krtani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 co drugiego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nowotworu gardła i pęcherza moczowego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 co trzeciego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jamy ustnej i przełyku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 co czwartego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nowotworu wątroby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. Dym tytoniowy jest także przyczyną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raka żołądka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jelita grubego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odbytnicy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jajnika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trzonu macicy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trzustki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raka nerki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 i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białaczki szpikowej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. Blisko </a:t>
            </a:r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35 proc. wszystkich zgonów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 z powodu nowotworów można przypisać paleniu tytoniu!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Zachęta dla raka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Symbol zastępczy zawartości 3" descr="10+faktów+na+temat+biernego+palenia+tytoni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Fakty mówią same za siebie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r>
              <a:rPr lang="pl-PL" sz="2000" b="1" dirty="0" smtClean="0"/>
              <a:t>Bierne palenie </a:t>
            </a:r>
            <a:r>
              <a:rPr lang="pl-PL" sz="2000" dirty="0" smtClean="0"/>
              <a:t>to wdychanie dymu tytoniowego z papierosa palonego przez inna osobę w tym samym pomieszczeniu. Jest równie niebezpieczne, jak palenie czynne.</a:t>
            </a:r>
          </a:p>
          <a:p>
            <a:r>
              <a:rPr lang="pl-PL" sz="2000" dirty="0" smtClean="0"/>
              <a:t>Boczny strumień dymu tytoniowego zawiera 35 razy więcej tlenku węgla i 4 razy więcej nikotyny niż dym wdychany przez aktywnych palaczy.</a:t>
            </a:r>
          </a:p>
          <a:p>
            <a:r>
              <a:rPr lang="pl-PL" sz="2000" dirty="0" smtClean="0"/>
              <a:t>Dla większości dzieci bierne palenie nie jest dobrowolnym wyborem. Dzieci wdychają dym tytoniowy, gdyż dorośli pala w miejscach, gdzie najmłodsi bawią się i uczą. Największym źródłem zagrożenia są palący domownicy, najczęściej 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Bierne palenie</a:t>
            </a:r>
            <a:endParaRPr lang="pl-PL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C:\Users\admin\Desktop\bierny palac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857760"/>
            <a:ext cx="3071834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Symbol zastępczy zawartości 4" descr="bierne-palenie-dzieci-i-m-odzie-y-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Bierne palenie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Symbol zastępczy zawartości 3" descr="Dom+Bez+Papierosa+Prawie+700+milionów+dzieci+na+świecie+jest+narażonych+na+bierne+palenie,+szczególnie.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Jeżeli już musimy zapalić, nie róbmy tego przy dziecku…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779</TotalTime>
  <Words>848</Words>
  <Application>Microsoft Office PowerPoint</Application>
  <PresentationFormat>Pokaz na ekranie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Papier</vt:lpstr>
      <vt:lpstr>  MAMO, TATO ,, Nie pal przy mnie, proszę” PALENIE TYTONIU, A ZDROWIE DZIECKA</vt:lpstr>
      <vt:lpstr>,,Nie pal przy mnie proszę”- X edycja PROGRAM EDUKACJI ANTYNIKOTYNOWEJ  dla uczniów klas I-III szkoły podstawowej</vt:lpstr>
      <vt:lpstr>Złudzenie jest następujące:</vt:lpstr>
      <vt:lpstr>Dym papierosowy truje wszystkich</vt:lpstr>
      <vt:lpstr>Zachęta dla raka </vt:lpstr>
      <vt:lpstr>Fakty mówią same za siebie</vt:lpstr>
      <vt:lpstr>Bierne palenie</vt:lpstr>
      <vt:lpstr>Bierne palenie</vt:lpstr>
      <vt:lpstr>Jeżeli już musimy zapalić, nie róbmy tego przy dziecku…</vt:lpstr>
      <vt:lpstr>Zanim zapalimy papierosa przy dziecku, zastanówmy się, co jest dla nas najważniejsze…</vt:lpstr>
      <vt:lpstr>Dym papierosowy i jego wdychanie…</vt:lpstr>
      <vt:lpstr>Mały bierny palacz…</vt:lpstr>
      <vt:lpstr>Palenie tytoniu przez kobiety w ciąży</vt:lpstr>
      <vt:lpstr>Skutki palenia tytoniu przez kobiety w ciąży</vt:lpstr>
      <vt:lpstr>Palenie przez kobiety w ciąży prowadzi  do kontaktu rozwijającego się mózgu  nienarodzonego dziecka z nikotyną</vt:lpstr>
      <vt:lpstr>Dzieci palących rodziców</vt:lpstr>
      <vt:lpstr>Papierosy, a młodzież</vt:lpstr>
      <vt:lpstr>Chrońmy dzieci i młodzież</vt:lpstr>
      <vt:lpstr>Rola środowiska w kształtowaniu postaw wobec palenia tytoniu</vt:lpstr>
      <vt:lpstr>Slajd 20</vt:lpstr>
      <vt:lpstr>Korzyści zdrowotne z rzucenia palenia. Kiedy zgasisz ostatniego papierosa, Twój organizm rozpocznie  proces oczyszczania się i regenerowania.</vt:lpstr>
      <vt:lpstr>Dziękuję za uwagę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PALENIE TYTONIU,  A ZDROWIE DZIECKA</dc:title>
  <dc:creator>admin</dc:creator>
  <cp:lastModifiedBy>Mejdej</cp:lastModifiedBy>
  <cp:revision>72</cp:revision>
  <dcterms:created xsi:type="dcterms:W3CDTF">2020-05-11T11:15:15Z</dcterms:created>
  <dcterms:modified xsi:type="dcterms:W3CDTF">2020-05-13T12:04:32Z</dcterms:modified>
</cp:coreProperties>
</file>